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8F0A4AD1-475F-4160-B101-95D69002F63C}" type="datetimeFigureOut">
              <a:rPr lang="ar-IQ" smtClean="0"/>
              <a:t>13/04/1440</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16583B9-D240-4249-8B07-C98732E9D271}" type="slidenum">
              <a:rPr lang="ar-IQ" smtClean="0"/>
              <a:t>‹#›</a:t>
            </a:fld>
            <a:endParaRPr lang="ar-IQ"/>
          </a:p>
        </p:txBody>
      </p:sp>
    </p:spTree>
    <p:extLst>
      <p:ext uri="{BB962C8B-B14F-4D97-AF65-F5344CB8AC3E}">
        <p14:creationId xmlns:p14="http://schemas.microsoft.com/office/powerpoint/2010/main" val="315948840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4D6FBA52-1089-4255-85FA-CA4F27716843}" type="slidenum">
              <a:rPr lang="ar-IQ" smtClean="0">
                <a:solidFill>
                  <a:prstClr val="black"/>
                </a:solidFill>
              </a:rPr>
              <a:pPr/>
              <a:t>3</a:t>
            </a:fld>
            <a:endParaRPr lang="ar-IQ">
              <a:solidFill>
                <a:prstClr val="black"/>
              </a:solidFill>
            </a:endParaRPr>
          </a:p>
        </p:txBody>
      </p:sp>
    </p:spTree>
    <p:extLst>
      <p:ext uri="{BB962C8B-B14F-4D97-AF65-F5344CB8AC3E}">
        <p14:creationId xmlns:p14="http://schemas.microsoft.com/office/powerpoint/2010/main" val="505870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19B3A4A6-06DB-416B-983C-E6F8DF5B764A}" type="datetimeFigureOut">
              <a:rPr lang="ar-IQ" smtClean="0"/>
              <a:t>13/04/1440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45187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9B3A4A6-06DB-416B-983C-E6F8DF5B764A}" type="datetimeFigureOut">
              <a:rPr lang="ar-IQ" smtClean="0"/>
              <a:t>13/04/1440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1127203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9B3A4A6-06DB-416B-983C-E6F8DF5B764A}" type="datetimeFigureOut">
              <a:rPr lang="ar-IQ" smtClean="0"/>
              <a:t>13/04/1440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1895166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19B3A4A6-06DB-416B-983C-E6F8DF5B764A}" type="datetimeFigureOut">
              <a:rPr lang="ar-IQ" smtClean="0"/>
              <a:t>13/04/1440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2266547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9B3A4A6-06DB-416B-983C-E6F8DF5B764A}" type="datetimeFigureOut">
              <a:rPr lang="ar-IQ" smtClean="0"/>
              <a:t>13/04/1440</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1349352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19B3A4A6-06DB-416B-983C-E6F8DF5B764A}" type="datetimeFigureOut">
              <a:rPr lang="ar-IQ" smtClean="0"/>
              <a:t>13/04/1440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216867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19B3A4A6-06DB-416B-983C-E6F8DF5B764A}" type="datetimeFigureOut">
              <a:rPr lang="ar-IQ" smtClean="0"/>
              <a:t>13/04/1440</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1820914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19B3A4A6-06DB-416B-983C-E6F8DF5B764A}" type="datetimeFigureOut">
              <a:rPr lang="ar-IQ" smtClean="0"/>
              <a:t>13/04/1440</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2268767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9B3A4A6-06DB-416B-983C-E6F8DF5B764A}" type="datetimeFigureOut">
              <a:rPr lang="ar-IQ" smtClean="0"/>
              <a:t>13/04/1440</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2812035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B3A4A6-06DB-416B-983C-E6F8DF5B764A}" type="datetimeFigureOut">
              <a:rPr lang="ar-IQ" smtClean="0"/>
              <a:t>13/04/1440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2825188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9B3A4A6-06DB-416B-983C-E6F8DF5B764A}" type="datetimeFigureOut">
              <a:rPr lang="ar-IQ" smtClean="0"/>
              <a:t>13/04/1440</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9867623-03BF-481A-940C-55E81DC43270}" type="slidenum">
              <a:rPr lang="ar-IQ" smtClean="0"/>
              <a:t>‹#›</a:t>
            </a:fld>
            <a:endParaRPr lang="ar-IQ"/>
          </a:p>
        </p:txBody>
      </p:sp>
    </p:spTree>
    <p:extLst>
      <p:ext uri="{BB962C8B-B14F-4D97-AF65-F5344CB8AC3E}">
        <p14:creationId xmlns:p14="http://schemas.microsoft.com/office/powerpoint/2010/main" val="2369813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9B3A4A6-06DB-416B-983C-E6F8DF5B764A}" type="datetimeFigureOut">
              <a:rPr lang="ar-IQ" smtClean="0"/>
              <a:t>13/04/1440</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9867623-03BF-481A-940C-55E81DC43270}" type="slidenum">
              <a:rPr lang="ar-IQ" smtClean="0"/>
              <a:t>‹#›</a:t>
            </a:fld>
            <a:endParaRPr lang="ar-IQ"/>
          </a:p>
        </p:txBody>
      </p:sp>
    </p:spTree>
    <p:extLst>
      <p:ext uri="{BB962C8B-B14F-4D97-AF65-F5344CB8AC3E}">
        <p14:creationId xmlns:p14="http://schemas.microsoft.com/office/powerpoint/2010/main" val="1048130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44624"/>
            <a:ext cx="8229600" cy="720080"/>
          </a:xfrm>
        </p:spPr>
        <p:txBody>
          <a:bodyPr>
            <a:noAutofit/>
          </a:bodyPr>
          <a:lstStyle/>
          <a:p>
            <a:pPr rtl="0"/>
            <a:r>
              <a:rPr lang="en-US" dirty="0">
                <a:solidFill>
                  <a:srgbClr val="FF0000"/>
                </a:solidFill>
                <a:ea typeface="+mn-ea"/>
                <a:cs typeface="+mn-cs"/>
              </a:rPr>
              <a:t>Enzyme inhibitors</a:t>
            </a:r>
            <a:endParaRPr lang="ar-IQ" dirty="0">
              <a:solidFill>
                <a:srgbClr val="FF0000"/>
              </a:solidFill>
            </a:endParaRPr>
          </a:p>
        </p:txBody>
      </p:sp>
      <p:sp>
        <p:nvSpPr>
          <p:cNvPr id="3" name="عنصر نائب للمحتوى 2"/>
          <p:cNvSpPr>
            <a:spLocks noGrp="1"/>
          </p:cNvSpPr>
          <p:nvPr>
            <p:ph idx="1"/>
          </p:nvPr>
        </p:nvSpPr>
        <p:spPr>
          <a:xfrm>
            <a:off x="0" y="764704"/>
            <a:ext cx="9144000" cy="6093296"/>
          </a:xfrm>
        </p:spPr>
        <p:txBody>
          <a:bodyPr/>
          <a:lstStyle/>
          <a:p>
            <a:pPr marL="0" indent="0" algn="just" rtl="0">
              <a:buNone/>
            </a:pPr>
            <a:r>
              <a:rPr lang="en-US" b="1" dirty="0" smtClean="0">
                <a:solidFill>
                  <a:srgbClr val="FF0000"/>
                </a:solidFill>
                <a:latin typeface="+mj-lt"/>
              </a:rPr>
              <a:t>Enzyme inhibitors:</a:t>
            </a:r>
            <a:r>
              <a:rPr lang="en-US" sz="1400" b="1" dirty="0">
                <a:solidFill>
                  <a:srgbClr val="FF0000"/>
                </a:solidFill>
                <a:latin typeface="+mj-lt"/>
              </a:rPr>
              <a:t> </a:t>
            </a:r>
            <a:r>
              <a:rPr lang="en-US" sz="1800" dirty="0">
                <a:solidFill>
                  <a:srgbClr val="000000"/>
                </a:solidFill>
                <a:latin typeface="Times New Roman"/>
              </a:rPr>
              <a:t>Enzyme inhibitors are substances which alter the catalytic action of the enzyme by prevent the formation of an enzyme-substrate complex and consequently slow down, or in some cases, stop catalysis. </a:t>
            </a:r>
            <a:r>
              <a:rPr lang="en-US" sz="1800" dirty="0" smtClean="0">
                <a:solidFill>
                  <a:srgbClr val="000000"/>
                </a:solidFill>
                <a:latin typeface="Times New Roman"/>
              </a:rPr>
              <a:t>There are a variety of types of inhibitors including: nonspecific, irreversible, reversible - competitive and noncompetitive. Poisons and drugs are examples of enzyme inhibitors.</a:t>
            </a:r>
            <a:endParaRPr lang="en-US" sz="1800" dirty="0" smtClean="0"/>
          </a:p>
          <a:p>
            <a:pPr marL="0" indent="0" algn="l" rtl="0">
              <a:buNone/>
            </a:pPr>
            <a:endParaRPr lang="ar-IQ" dirty="0"/>
          </a:p>
        </p:txBody>
      </p:sp>
      <p:pic>
        <p:nvPicPr>
          <p:cNvPr id="5122"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saturation sat="300000"/>
                    </a14:imgEffect>
                    <a14:imgEffect>
                      <a14:brightnessContrast bright="20000" contrast="20000"/>
                    </a14:imgEffect>
                  </a14:imgLayer>
                </a14:imgProps>
              </a:ext>
              <a:ext uri="{28A0092B-C50C-407E-A947-70E740481C1C}">
                <a14:useLocalDpi xmlns:a14="http://schemas.microsoft.com/office/drawing/2010/main" val="0"/>
              </a:ext>
            </a:extLst>
          </a:blip>
          <a:srcRect b="5037"/>
          <a:stretch/>
        </p:blipFill>
        <p:spPr bwMode="auto">
          <a:xfrm>
            <a:off x="0" y="2492896"/>
            <a:ext cx="9144000" cy="43651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6126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idx="4294967295"/>
          </p:nvPr>
        </p:nvSpPr>
        <p:spPr>
          <a:xfrm>
            <a:off x="0" y="0"/>
            <a:ext cx="8229600" cy="620713"/>
          </a:xfrm>
        </p:spPr>
        <p:txBody>
          <a:bodyPr>
            <a:normAutofit fontScale="90000"/>
          </a:bodyPr>
          <a:lstStyle/>
          <a:p>
            <a:r>
              <a:rPr lang="en-US" dirty="0">
                <a:solidFill>
                  <a:srgbClr val="FF0000"/>
                </a:solidFill>
              </a:rPr>
              <a:t>Enzyme inhibitors</a:t>
            </a:r>
            <a:endParaRPr lang="ar-IQ" dirty="0"/>
          </a:p>
        </p:txBody>
      </p:sp>
      <p:sp>
        <p:nvSpPr>
          <p:cNvPr id="3" name="عنصر نائب للمحتوى 2"/>
          <p:cNvSpPr>
            <a:spLocks noGrp="1"/>
          </p:cNvSpPr>
          <p:nvPr>
            <p:ph idx="4294967295"/>
          </p:nvPr>
        </p:nvSpPr>
        <p:spPr>
          <a:xfrm>
            <a:off x="0" y="692150"/>
            <a:ext cx="9144000" cy="6165850"/>
          </a:xfrm>
        </p:spPr>
        <p:txBody>
          <a:bodyPr>
            <a:normAutofit lnSpcReduction="10000"/>
          </a:bodyPr>
          <a:lstStyle/>
          <a:p>
            <a:pPr marL="0" indent="0" algn="just" rtl="0">
              <a:buNone/>
            </a:pPr>
            <a:r>
              <a:rPr lang="en-US" sz="1800" b="1" dirty="0" smtClean="0">
                <a:solidFill>
                  <a:srgbClr val="000000"/>
                </a:solidFill>
                <a:latin typeface="Times New Roman"/>
              </a:rPr>
              <a:t>Specific </a:t>
            </a:r>
            <a:r>
              <a:rPr lang="en-US" sz="1800" b="1" dirty="0">
                <a:solidFill>
                  <a:srgbClr val="000000"/>
                </a:solidFill>
                <a:latin typeface="Times New Roman"/>
              </a:rPr>
              <a:t>Inhibitors:</a:t>
            </a:r>
            <a:endParaRPr lang="en-US" sz="1800" dirty="0">
              <a:solidFill>
                <a:srgbClr val="000000"/>
              </a:solidFill>
              <a:latin typeface="Times New Roman"/>
            </a:endParaRPr>
          </a:p>
          <a:p>
            <a:pPr marL="0" indent="0" algn="just" rtl="0">
              <a:buNone/>
            </a:pPr>
            <a:r>
              <a:rPr lang="en-US" sz="1800" dirty="0">
                <a:solidFill>
                  <a:srgbClr val="000000"/>
                </a:solidFill>
                <a:latin typeface="Times New Roman"/>
              </a:rPr>
              <a:t>Specific Inhibitors exert their effects upon a single enzyme. Most poisons work by specific inhibition of enzymes. Many drugs also work by inhibiting enzymes in bacteria, viruses, or cancerous cells </a:t>
            </a:r>
            <a:r>
              <a:rPr lang="en-US" sz="1800" dirty="0" smtClean="0">
                <a:solidFill>
                  <a:srgbClr val="000000"/>
                </a:solidFill>
                <a:latin typeface="Times New Roman"/>
              </a:rPr>
              <a:t>.</a:t>
            </a:r>
            <a:endParaRPr lang="en-US" sz="1800" dirty="0">
              <a:solidFill>
                <a:srgbClr val="000000"/>
              </a:solidFill>
              <a:latin typeface="Times New Roman"/>
            </a:endParaRPr>
          </a:p>
          <a:p>
            <a:pPr marL="0" indent="0" algn="just" rtl="0">
              <a:buNone/>
            </a:pPr>
            <a:r>
              <a:rPr lang="en-US" sz="1800" b="1" dirty="0">
                <a:solidFill>
                  <a:srgbClr val="000000"/>
                </a:solidFill>
                <a:latin typeface="Times New Roman"/>
              </a:rPr>
              <a:t>Competitive Inhibitors:</a:t>
            </a:r>
            <a:endParaRPr lang="en-US" sz="1800" dirty="0">
              <a:solidFill>
                <a:srgbClr val="000000"/>
              </a:solidFill>
              <a:latin typeface="Times New Roman"/>
            </a:endParaRPr>
          </a:p>
          <a:p>
            <a:pPr marL="0" indent="0" algn="just" rtl="0">
              <a:buNone/>
            </a:pPr>
            <a:r>
              <a:rPr lang="en-US" sz="1800" dirty="0">
                <a:solidFill>
                  <a:srgbClr val="000000"/>
                </a:solidFill>
                <a:latin typeface="Times New Roman"/>
              </a:rPr>
              <a:t>Competitive Enzyme Inhibitors work by preventing the formation of Enzyme-Substrate Complexes because they have a similar shape to the substrate </a:t>
            </a:r>
            <a:r>
              <a:rPr lang="en-US" sz="1800" dirty="0" smtClean="0">
                <a:solidFill>
                  <a:srgbClr val="000000"/>
                </a:solidFill>
                <a:latin typeface="Times New Roman"/>
              </a:rPr>
              <a:t>molecule. This </a:t>
            </a:r>
            <a:r>
              <a:rPr lang="en-US" sz="1800" dirty="0">
                <a:solidFill>
                  <a:srgbClr val="000000"/>
                </a:solidFill>
                <a:latin typeface="Times New Roman"/>
              </a:rPr>
              <a:t>means that they fit into the Active Site, but remain unreacted since they have a different structure to the substrate. Therefore less substrate molecules can bind to the enzymes so the reaction rate is decreased.</a:t>
            </a:r>
          </a:p>
          <a:p>
            <a:pPr marL="0" indent="0" algn="just" rtl="0">
              <a:buNone/>
            </a:pPr>
            <a:r>
              <a:rPr lang="en-US" sz="1800" dirty="0" smtClean="0">
                <a:solidFill>
                  <a:srgbClr val="000000"/>
                </a:solidFill>
                <a:latin typeface="Times New Roman"/>
              </a:rPr>
              <a:t>Competitive </a:t>
            </a:r>
            <a:r>
              <a:rPr lang="en-US" sz="1800" dirty="0">
                <a:solidFill>
                  <a:srgbClr val="000000"/>
                </a:solidFill>
                <a:latin typeface="Times New Roman"/>
              </a:rPr>
              <a:t>Inhibition is usually temporary, and the Inhibitor eventually leaves the enzyme. This means that the level of inhibition depends on the relative concentrations of substrate and </a:t>
            </a:r>
            <a:r>
              <a:rPr lang="en-US" sz="1800" dirty="0" smtClean="0">
                <a:solidFill>
                  <a:srgbClr val="000000"/>
                </a:solidFill>
                <a:latin typeface="Times New Roman"/>
              </a:rPr>
              <a:t>Inhibitor, they </a:t>
            </a:r>
            <a:r>
              <a:rPr lang="en-US" sz="1800" dirty="0">
                <a:solidFill>
                  <a:srgbClr val="000000"/>
                </a:solidFill>
                <a:latin typeface="Times New Roman"/>
              </a:rPr>
              <a:t>are competing for places in enzyme Active </a:t>
            </a:r>
            <a:r>
              <a:rPr lang="en-US" sz="1800" dirty="0" smtClean="0">
                <a:solidFill>
                  <a:srgbClr val="000000"/>
                </a:solidFill>
                <a:latin typeface="Times New Roman"/>
              </a:rPr>
              <a:t>sites .</a:t>
            </a:r>
          </a:p>
          <a:p>
            <a:pPr marL="0" indent="0" algn="just" rtl="0">
              <a:buNone/>
            </a:pPr>
            <a:r>
              <a:rPr lang="en-US" sz="1800" dirty="0" smtClean="0">
                <a:solidFill>
                  <a:srgbClr val="000000"/>
                </a:solidFill>
                <a:latin typeface="Times New Roman"/>
              </a:rPr>
              <a:t>for example A </a:t>
            </a:r>
            <a:r>
              <a:rPr lang="en-US" sz="1800" dirty="0">
                <a:solidFill>
                  <a:srgbClr val="000000"/>
                </a:solidFill>
                <a:latin typeface="Times New Roman"/>
              </a:rPr>
              <a:t>drug, </a:t>
            </a:r>
            <a:r>
              <a:rPr lang="en-US" sz="1800" b="1" dirty="0">
                <a:solidFill>
                  <a:srgbClr val="FF0000"/>
                </a:solidFill>
                <a:latin typeface="Times New Roman"/>
              </a:rPr>
              <a:t>disulfiram (</a:t>
            </a:r>
            <a:r>
              <a:rPr lang="en-US" sz="1800" b="1" dirty="0" smtClean="0">
                <a:solidFill>
                  <a:srgbClr val="FF0000"/>
                </a:solidFill>
                <a:latin typeface="Times New Roman"/>
              </a:rPr>
              <a:t>Antabuse the commercial name) </a:t>
            </a:r>
            <a:r>
              <a:rPr lang="en-US" sz="1800" b="1" dirty="0">
                <a:solidFill>
                  <a:srgbClr val="FF0000"/>
                </a:solidFill>
                <a:latin typeface="Times New Roman"/>
              </a:rPr>
              <a:t>inhibits</a:t>
            </a:r>
            <a:r>
              <a:rPr lang="en-US" sz="1800" dirty="0">
                <a:solidFill>
                  <a:srgbClr val="000000"/>
                </a:solidFill>
                <a:latin typeface="Times New Roman"/>
              </a:rPr>
              <a:t> the </a:t>
            </a:r>
            <a:r>
              <a:rPr lang="en-US" sz="1800" dirty="0" smtClean="0">
                <a:solidFill>
                  <a:srgbClr val="FF0000"/>
                </a:solidFill>
                <a:latin typeface="Times New Roman"/>
              </a:rPr>
              <a:t>aldehyde dehydrogenase </a:t>
            </a:r>
            <a:r>
              <a:rPr lang="en-US" sz="1800" dirty="0" smtClean="0">
                <a:latin typeface="Times New Roman"/>
              </a:rPr>
              <a:t>(enzyme responsible of alcohol metabolism) </a:t>
            </a:r>
            <a:r>
              <a:rPr lang="en-US" sz="1800" dirty="0" smtClean="0">
                <a:solidFill>
                  <a:srgbClr val="000000"/>
                </a:solidFill>
                <a:latin typeface="Times New Roman"/>
              </a:rPr>
              <a:t>which </a:t>
            </a:r>
            <a:r>
              <a:rPr lang="en-US" sz="1800" dirty="0">
                <a:solidFill>
                  <a:srgbClr val="000000"/>
                </a:solidFill>
                <a:latin typeface="Times New Roman"/>
              </a:rPr>
              <a:t>causes the accumulation of acetaldehyde with subsequent unpleasant side-effects of nausea and </a:t>
            </a:r>
            <a:r>
              <a:rPr lang="en-US" sz="1800" dirty="0" smtClean="0">
                <a:solidFill>
                  <a:srgbClr val="000000"/>
                </a:solidFill>
                <a:latin typeface="Times New Roman"/>
              </a:rPr>
              <a:t>vomiting if alcohol tacked after this drug. </a:t>
            </a:r>
            <a:r>
              <a:rPr lang="en-US" sz="1800" dirty="0">
                <a:solidFill>
                  <a:srgbClr val="000000"/>
                </a:solidFill>
                <a:latin typeface="Times New Roman"/>
              </a:rPr>
              <a:t>This drug is sometimes used to help people overcome the drinking habit.</a:t>
            </a:r>
          </a:p>
          <a:p>
            <a:pPr marL="0" lvl="0" indent="0" algn="just" rtl="0">
              <a:buNone/>
            </a:pPr>
            <a:r>
              <a:rPr lang="en-US" sz="1800" b="1" dirty="0" smtClean="0">
                <a:solidFill>
                  <a:srgbClr val="000000"/>
                </a:solidFill>
                <a:latin typeface="Times New Roman"/>
              </a:rPr>
              <a:t>Methanol </a:t>
            </a:r>
            <a:r>
              <a:rPr lang="en-US" sz="1800" b="1" dirty="0">
                <a:solidFill>
                  <a:srgbClr val="000000"/>
                </a:solidFill>
                <a:latin typeface="Times New Roman"/>
              </a:rPr>
              <a:t>poisoning</a:t>
            </a:r>
            <a:r>
              <a:rPr lang="en-US" sz="1800" dirty="0">
                <a:solidFill>
                  <a:srgbClr val="000000"/>
                </a:solidFill>
                <a:latin typeface="Times New Roman"/>
              </a:rPr>
              <a:t> occurs because methanol is oxidized by </a:t>
            </a:r>
            <a:r>
              <a:rPr lang="en-US" sz="1800" dirty="0">
                <a:solidFill>
                  <a:srgbClr val="FF0000"/>
                </a:solidFill>
                <a:latin typeface="Times New Roman"/>
              </a:rPr>
              <a:t>Alcohol dehydrogenases (ADH) </a:t>
            </a:r>
            <a:r>
              <a:rPr lang="en-US" sz="1800" dirty="0">
                <a:solidFill>
                  <a:srgbClr val="000000"/>
                </a:solidFill>
                <a:latin typeface="Times New Roman"/>
              </a:rPr>
              <a:t>enzyme to formaldehyde and formic acid which attack the optic nerve causing blindness. Ethanol is given as an antidote for methanol poisoning because ethanol competitively inhibits the oxidation of methanol. Ethanol is oxidized in preference to methanol and consequently, the oxidation of methanol is slowed down so that the toxic by-products do not have a chance to accumulate</a:t>
            </a:r>
            <a:r>
              <a:rPr lang="en-US" sz="1400" dirty="0">
                <a:solidFill>
                  <a:srgbClr val="000000"/>
                </a:solidFill>
                <a:latin typeface="Times New Roman"/>
              </a:rPr>
              <a:t>.</a:t>
            </a:r>
            <a:endParaRPr lang="en-US" sz="1400" dirty="0">
              <a:solidFill>
                <a:srgbClr val="000000"/>
              </a:solidFill>
            </a:endParaRPr>
          </a:p>
          <a:p>
            <a:pPr marL="0" lvl="0" indent="0" algn="just" rtl="0">
              <a:buNone/>
            </a:pPr>
            <a:endParaRPr lang="en-US" sz="1800" dirty="0">
              <a:solidFill>
                <a:srgbClr val="000000"/>
              </a:solidFill>
            </a:endParaRPr>
          </a:p>
          <a:p>
            <a:pPr marL="0" indent="0" algn="just" rtl="0">
              <a:buNone/>
            </a:pPr>
            <a:endParaRPr lang="ar-IQ" sz="1800" dirty="0"/>
          </a:p>
        </p:txBody>
      </p:sp>
    </p:spTree>
    <p:extLst>
      <p:ext uri="{BB962C8B-B14F-4D97-AF65-F5344CB8AC3E}">
        <p14:creationId xmlns:p14="http://schemas.microsoft.com/office/powerpoint/2010/main" val="85397912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418" t="6253" r="6269" b="12686"/>
          <a:stretch/>
        </p:blipFill>
        <p:spPr bwMode="auto">
          <a:xfrm>
            <a:off x="0" y="3933056"/>
            <a:ext cx="9144000" cy="29249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37890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9501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0" y="44624"/>
            <a:ext cx="9144000" cy="2246769"/>
          </a:xfrm>
          <a:prstGeom prst="rect">
            <a:avLst/>
          </a:prstGeom>
        </p:spPr>
        <p:txBody>
          <a:bodyPr wrap="square">
            <a:spAutoFit/>
          </a:bodyPr>
          <a:lstStyle/>
          <a:p>
            <a:pPr algn="just" rtl="0"/>
            <a:r>
              <a:rPr lang="en-US" sz="2800" dirty="0">
                <a:solidFill>
                  <a:prstClr val="black"/>
                </a:solidFill>
              </a:rPr>
              <a:t>Some Enzyme Inhibitors can be used as </a:t>
            </a:r>
            <a:r>
              <a:rPr lang="en-US" sz="2800" dirty="0">
                <a:solidFill>
                  <a:srgbClr val="FF0000"/>
                </a:solidFill>
              </a:rPr>
              <a:t>Medicines</a:t>
            </a:r>
            <a:r>
              <a:rPr lang="en-US" sz="2800" dirty="0">
                <a:solidFill>
                  <a:prstClr val="black"/>
                </a:solidFill>
              </a:rPr>
              <a:t> in the treatment of conditions. For example, infection by viruses can be treated by Inhibitors to the viral enzyme Protease, often competitive Inhibitors. This means that viruses cannot build new protein coats and therefore cannot replicate.</a:t>
            </a:r>
            <a:endParaRPr lang="ar-IQ" sz="2800" dirty="0">
              <a:solidFill>
                <a:prstClr val="black"/>
              </a:solidFill>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208" t="9492" r="5344" b="10205"/>
          <a:stretch/>
        </p:blipFill>
        <p:spPr bwMode="auto">
          <a:xfrm>
            <a:off x="0" y="2291393"/>
            <a:ext cx="9144000" cy="45666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27980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793" t="3675" r="5000" b="6494"/>
          <a:stretch/>
        </p:blipFill>
        <p:spPr bwMode="auto">
          <a:xfrm>
            <a:off x="0" y="0"/>
            <a:ext cx="9144000" cy="3513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7708" t="13919" r="4361" b="4170"/>
          <a:stretch/>
        </p:blipFill>
        <p:spPr bwMode="auto">
          <a:xfrm>
            <a:off x="216024" y="3717032"/>
            <a:ext cx="8388424" cy="304274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639385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692696"/>
          </a:xfrm>
        </p:spPr>
        <p:txBody>
          <a:bodyPr>
            <a:normAutofit fontScale="90000"/>
          </a:bodyPr>
          <a:lstStyle/>
          <a:p>
            <a:pPr rtl="0"/>
            <a:r>
              <a:rPr lang="en-US" dirty="0">
                <a:solidFill>
                  <a:srgbClr val="FF0000"/>
                </a:solidFill>
              </a:rPr>
              <a:t>Enzyme inhibitors</a:t>
            </a:r>
            <a:endParaRPr lang="ar-IQ" dirty="0"/>
          </a:p>
        </p:txBody>
      </p:sp>
      <p:sp>
        <p:nvSpPr>
          <p:cNvPr id="3" name="عنصر نائب للمحتوى 2"/>
          <p:cNvSpPr>
            <a:spLocks noGrp="1"/>
          </p:cNvSpPr>
          <p:nvPr>
            <p:ph idx="1"/>
          </p:nvPr>
        </p:nvSpPr>
        <p:spPr>
          <a:xfrm>
            <a:off x="0" y="658551"/>
            <a:ext cx="9144000" cy="6165304"/>
          </a:xfrm>
        </p:spPr>
        <p:txBody>
          <a:bodyPr>
            <a:normAutofit/>
          </a:bodyPr>
          <a:lstStyle/>
          <a:p>
            <a:pPr algn="l" rtl="0"/>
            <a:endParaRPr lang="en-US" sz="1400" b="1" dirty="0" smtClean="0">
              <a:solidFill>
                <a:srgbClr val="000000"/>
              </a:solidFill>
              <a:latin typeface="Times New Roman"/>
            </a:endParaRPr>
          </a:p>
          <a:p>
            <a:pPr algn="l" rtl="0"/>
            <a:endParaRPr lang="en-US" sz="1400" b="1" dirty="0">
              <a:solidFill>
                <a:srgbClr val="000000"/>
              </a:solidFill>
              <a:latin typeface="Times New Roman"/>
            </a:endParaRPr>
          </a:p>
          <a:p>
            <a:pPr algn="l" rtl="0"/>
            <a:endParaRPr lang="en-US" sz="1400" b="1" dirty="0" smtClean="0">
              <a:solidFill>
                <a:srgbClr val="000000"/>
              </a:solidFill>
              <a:latin typeface="Times New Roman"/>
            </a:endParaRPr>
          </a:p>
          <a:p>
            <a:pPr marL="0" indent="0" algn="l" rtl="0">
              <a:buNone/>
            </a:pPr>
            <a:endParaRPr lang="en-US" sz="1400" b="1" dirty="0">
              <a:solidFill>
                <a:srgbClr val="000000"/>
              </a:solidFill>
              <a:latin typeface="Times New Roman"/>
            </a:endParaRPr>
          </a:p>
          <a:p>
            <a:pPr algn="l" rtl="0"/>
            <a:endParaRPr lang="en-US" sz="1400" b="1" dirty="0" smtClean="0">
              <a:solidFill>
                <a:srgbClr val="000000"/>
              </a:solidFill>
              <a:latin typeface="Times New Roman"/>
            </a:endParaRPr>
          </a:p>
          <a:p>
            <a:pPr algn="l" rtl="0"/>
            <a:endParaRPr lang="en-US" sz="1400" b="1" dirty="0">
              <a:solidFill>
                <a:srgbClr val="000000"/>
              </a:solidFill>
              <a:latin typeface="Times New Roman"/>
            </a:endParaRPr>
          </a:p>
          <a:p>
            <a:pPr algn="l" rtl="0"/>
            <a:endParaRPr lang="en-US" sz="1400" b="1" dirty="0" smtClean="0">
              <a:solidFill>
                <a:srgbClr val="000000"/>
              </a:solidFill>
              <a:latin typeface="Times New Roman"/>
            </a:endParaRPr>
          </a:p>
          <a:p>
            <a:pPr marL="0" indent="0" algn="l" rtl="0">
              <a:buNone/>
            </a:pPr>
            <a:endParaRPr lang="en-US" sz="1400" dirty="0">
              <a:solidFill>
                <a:srgbClr val="000000"/>
              </a:solidFill>
              <a:latin typeface="Times New Roman"/>
            </a:endParaRPr>
          </a:p>
          <a:p>
            <a:pPr marL="0" indent="0" algn="l" rtl="0">
              <a:buNone/>
            </a:pPr>
            <a:endParaRPr lang="en-US" sz="1400" dirty="0">
              <a:solidFill>
                <a:srgbClr val="000000"/>
              </a:solidFill>
              <a:latin typeface="Times New Roman"/>
            </a:endParaRPr>
          </a:p>
          <a:p>
            <a:pPr marL="0" indent="0" algn="l" rtl="0">
              <a:buNone/>
            </a:pPr>
            <a:endParaRPr lang="ar-IQ" dirty="0"/>
          </a:p>
        </p:txBody>
      </p:sp>
      <p:sp>
        <p:nvSpPr>
          <p:cNvPr id="4" name="مستطيل 3"/>
          <p:cNvSpPr/>
          <p:nvPr/>
        </p:nvSpPr>
        <p:spPr>
          <a:xfrm>
            <a:off x="0" y="548680"/>
            <a:ext cx="9144000" cy="2760756"/>
          </a:xfrm>
          <a:prstGeom prst="rect">
            <a:avLst/>
          </a:prstGeom>
        </p:spPr>
        <p:txBody>
          <a:bodyPr wrap="square">
            <a:spAutoFit/>
          </a:bodyPr>
          <a:lstStyle/>
          <a:p>
            <a:pPr marL="342900" indent="-342900" algn="just" rtl="0">
              <a:spcBef>
                <a:spcPct val="20000"/>
              </a:spcBef>
              <a:buFont typeface="Arial" panose="020B0604020202020204" pitchFamily="34" charset="0"/>
              <a:buChar char="•"/>
            </a:pPr>
            <a:r>
              <a:rPr lang="en-US" sz="1700" b="1" dirty="0">
                <a:solidFill>
                  <a:prstClr val="black"/>
                </a:solidFill>
              </a:rPr>
              <a:t>Non competitive Inhibitors:</a:t>
            </a:r>
            <a:endParaRPr lang="en-US" sz="1700" dirty="0">
              <a:solidFill>
                <a:prstClr val="black"/>
              </a:solidFill>
            </a:endParaRPr>
          </a:p>
          <a:p>
            <a:pPr marL="342900" indent="-342900" algn="just" rtl="0">
              <a:spcBef>
                <a:spcPct val="20000"/>
              </a:spcBef>
              <a:buFont typeface="Arial" panose="020B0604020202020204" pitchFamily="34" charset="0"/>
              <a:buChar char="•"/>
            </a:pPr>
            <a:r>
              <a:rPr lang="en-US" sz="1700" dirty="0">
                <a:solidFill>
                  <a:prstClr val="black"/>
                </a:solidFill>
              </a:rPr>
              <a:t>A noncompetitive inhibitor is a substance that interacts with the enzyme, but usually not at the active site.  The noncompetitive inhibitor reacts either isolated from or very close to the active site.  The net effect of a non competitive inhibitor is to change the tertiary structure of the enzyme and thus the active site, so that the substrate can no longer interact with the enzyme to give a reaction. Non competitive inhibitors are usually reversible. For example in the enzyme-catalyzed reactions, phosphoenol is catalyzed by </a:t>
            </a:r>
            <a:r>
              <a:rPr lang="en-US" sz="1700" b="1" dirty="0">
                <a:solidFill>
                  <a:srgbClr val="FF0000"/>
                </a:solidFill>
              </a:rPr>
              <a:t>pyruvate kinase </a:t>
            </a:r>
            <a:r>
              <a:rPr lang="en-US" sz="1700" dirty="0">
                <a:solidFill>
                  <a:prstClr val="black"/>
                </a:solidFill>
              </a:rPr>
              <a:t>into pyruvate. Alanine is an amino acid that inhibits the enzyme pyruvate kinase during glycolysis. In glycolysis, the end product is pyruvate. However alanine is a non-competitive inhibitor, therefore it doesn't need an active site to bind to the substrate to still become the final product.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66402"/>
            <a:ext cx="8352928" cy="610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57" t="2627" r="3031" b="5897"/>
          <a:stretch/>
        </p:blipFill>
        <p:spPr bwMode="auto">
          <a:xfrm>
            <a:off x="0" y="3309437"/>
            <a:ext cx="9144000" cy="3548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128616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453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0"/>
            <a:ext cx="8229600" cy="764704"/>
          </a:xfrm>
        </p:spPr>
        <p:txBody>
          <a:bodyPr/>
          <a:lstStyle/>
          <a:p>
            <a:r>
              <a:rPr lang="en-US" sz="4000" dirty="0">
                <a:solidFill>
                  <a:srgbClr val="FF0000"/>
                </a:solidFill>
              </a:rPr>
              <a:t>Enzyme inhibitors</a:t>
            </a:r>
            <a:endParaRPr lang="ar-IQ" dirty="0"/>
          </a:p>
        </p:txBody>
      </p:sp>
      <p:sp>
        <p:nvSpPr>
          <p:cNvPr id="3" name="عنصر نائب للمحتوى 2"/>
          <p:cNvSpPr>
            <a:spLocks noGrp="1"/>
          </p:cNvSpPr>
          <p:nvPr>
            <p:ph idx="1"/>
          </p:nvPr>
        </p:nvSpPr>
        <p:spPr>
          <a:xfrm>
            <a:off x="0" y="764704"/>
            <a:ext cx="9144000" cy="6093296"/>
          </a:xfrm>
        </p:spPr>
        <p:txBody>
          <a:bodyPr/>
          <a:lstStyle/>
          <a:p>
            <a:pPr lvl="0" algn="just" rtl="0"/>
            <a:r>
              <a:rPr lang="en-US" sz="1800" b="1" dirty="0" smtClean="0">
                <a:solidFill>
                  <a:srgbClr val="000000"/>
                </a:solidFill>
                <a:latin typeface="Times New Roman"/>
              </a:rPr>
              <a:t>Irreversible </a:t>
            </a:r>
            <a:r>
              <a:rPr lang="en-US" sz="1800" b="1" dirty="0">
                <a:solidFill>
                  <a:srgbClr val="000000"/>
                </a:solidFill>
                <a:latin typeface="Times New Roman"/>
              </a:rPr>
              <a:t>Inhibitors</a:t>
            </a:r>
            <a:r>
              <a:rPr lang="en-US" sz="1800" dirty="0">
                <a:solidFill>
                  <a:srgbClr val="000000"/>
                </a:solidFill>
                <a:latin typeface="Times New Roman"/>
              </a:rPr>
              <a:t> form strong covalent bonds with an enzyme.  These inhibitors may act at, near, or </a:t>
            </a:r>
            <a:r>
              <a:rPr lang="en-US" sz="1800" dirty="0" smtClean="0">
                <a:solidFill>
                  <a:srgbClr val="000000"/>
                </a:solidFill>
                <a:latin typeface="Times New Roman"/>
              </a:rPr>
              <a:t>distant </a:t>
            </a:r>
            <a:r>
              <a:rPr lang="en-US" sz="1800" dirty="0">
                <a:solidFill>
                  <a:srgbClr val="000000"/>
                </a:solidFill>
                <a:latin typeface="Times New Roman"/>
              </a:rPr>
              <a:t>from the active site.  Consequently, they may not be displaced by the addition of excess substrate.  In any case, the basic structure of the enzyme is modified to the degree that it </a:t>
            </a:r>
            <a:r>
              <a:rPr lang="en-US" sz="1800" dirty="0" smtClean="0">
                <a:solidFill>
                  <a:srgbClr val="000000"/>
                </a:solidFill>
                <a:latin typeface="Times New Roman"/>
              </a:rPr>
              <a:t>stops </a:t>
            </a:r>
            <a:r>
              <a:rPr lang="en-US" sz="1800" dirty="0">
                <a:solidFill>
                  <a:srgbClr val="000000"/>
                </a:solidFill>
                <a:latin typeface="Times New Roman"/>
              </a:rPr>
              <a:t>to work. </a:t>
            </a:r>
          </a:p>
          <a:p>
            <a:pPr lvl="0" algn="just" rtl="0"/>
            <a:r>
              <a:rPr lang="en-US" sz="1800" dirty="0">
                <a:solidFill>
                  <a:srgbClr val="000000"/>
                </a:solidFill>
                <a:latin typeface="Times New Roman"/>
              </a:rPr>
              <a:t>Since many enzymes contain </a:t>
            </a:r>
            <a:r>
              <a:rPr lang="en-US" sz="1800" dirty="0" err="1">
                <a:solidFill>
                  <a:srgbClr val="000000"/>
                </a:solidFill>
                <a:latin typeface="Times New Roman"/>
              </a:rPr>
              <a:t>sulfhydral</a:t>
            </a:r>
            <a:r>
              <a:rPr lang="en-US" sz="1800" dirty="0">
                <a:solidFill>
                  <a:srgbClr val="000000"/>
                </a:solidFill>
                <a:latin typeface="Times New Roman"/>
              </a:rPr>
              <a:t> (-SH), alcohol, or acid groups as part of their active sites, any chemical which can react with them acts as an irreversible inhibitor. Heavy metals such as</a:t>
            </a:r>
            <a:r>
              <a:rPr lang="en-US" sz="1800" dirty="0">
                <a:solidFill>
                  <a:srgbClr val="FF0000"/>
                </a:solidFill>
                <a:latin typeface="Times New Roman"/>
              </a:rPr>
              <a:t> Ag</a:t>
            </a:r>
            <a:r>
              <a:rPr lang="en-US" sz="1800" baseline="30000" dirty="0">
                <a:solidFill>
                  <a:srgbClr val="FF0000"/>
                </a:solidFill>
                <a:latin typeface="Times New Roman"/>
              </a:rPr>
              <a:t>+</a:t>
            </a:r>
            <a:r>
              <a:rPr lang="en-US" sz="1800" dirty="0">
                <a:solidFill>
                  <a:srgbClr val="FF0000"/>
                </a:solidFill>
                <a:latin typeface="Times New Roman"/>
              </a:rPr>
              <a:t>, Hg</a:t>
            </a:r>
            <a:r>
              <a:rPr lang="en-US" sz="1800" baseline="30000" dirty="0">
                <a:solidFill>
                  <a:srgbClr val="FF0000"/>
                </a:solidFill>
                <a:latin typeface="Times New Roman"/>
              </a:rPr>
              <a:t>2+</a:t>
            </a:r>
            <a:r>
              <a:rPr lang="en-US" sz="1800" dirty="0">
                <a:solidFill>
                  <a:srgbClr val="FF0000"/>
                </a:solidFill>
                <a:latin typeface="Times New Roman"/>
              </a:rPr>
              <a:t>, Pb</a:t>
            </a:r>
            <a:r>
              <a:rPr lang="en-US" sz="1800" baseline="30000" dirty="0">
                <a:solidFill>
                  <a:srgbClr val="FF0000"/>
                </a:solidFill>
                <a:latin typeface="Times New Roman"/>
              </a:rPr>
              <a:t>2+</a:t>
            </a:r>
            <a:r>
              <a:rPr lang="en-US" sz="1800" dirty="0">
                <a:solidFill>
                  <a:srgbClr val="FF0000"/>
                </a:solidFill>
                <a:latin typeface="Times New Roman"/>
              </a:rPr>
              <a:t> </a:t>
            </a:r>
            <a:r>
              <a:rPr lang="en-US" sz="1800" dirty="0">
                <a:solidFill>
                  <a:srgbClr val="000000"/>
                </a:solidFill>
                <a:latin typeface="Times New Roman"/>
              </a:rPr>
              <a:t>have strong affinities for -SH groups. </a:t>
            </a:r>
            <a:endParaRPr lang="en-US" sz="1800" dirty="0" smtClean="0">
              <a:solidFill>
                <a:srgbClr val="000000"/>
              </a:solidFill>
              <a:latin typeface="Times New Roman"/>
            </a:endParaRPr>
          </a:p>
          <a:p>
            <a:pPr lvl="0" algn="just" rtl="0"/>
            <a:r>
              <a:rPr lang="en-US" sz="1800" dirty="0" smtClean="0">
                <a:solidFill>
                  <a:srgbClr val="000000"/>
                </a:solidFill>
                <a:latin typeface="Times New Roman"/>
              </a:rPr>
              <a:t>For </a:t>
            </a:r>
            <a:r>
              <a:rPr lang="en-US" sz="1800" dirty="0">
                <a:solidFill>
                  <a:srgbClr val="000000"/>
                </a:solidFill>
                <a:latin typeface="Times New Roman"/>
              </a:rPr>
              <a:t>example, Potassium Cyanide is an irreversible Inhibitor of the enzyme Cytochrome C Oxidase, which takes part in respiration reactions in cells. If this enzyme is inhibited, ATP cannot be made since Oxygen use is decreased. This means that cells can only respire Anaerobically, leading to a build up of Lactic Acid in the blood. This is potentially fatal.</a:t>
            </a:r>
          </a:p>
          <a:p>
            <a:pPr marL="0" indent="0" algn="l" rtl="0">
              <a:buNone/>
            </a:pPr>
            <a:endParaRPr lang="ar-IQ" dirty="0"/>
          </a:p>
        </p:txBody>
      </p:sp>
      <p:pic>
        <p:nvPicPr>
          <p:cNvPr id="3074"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0" y="4005064"/>
            <a:ext cx="9143999" cy="2852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155389"/>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297</Words>
  <Application>Microsoft Office PowerPoint</Application>
  <PresentationFormat>عرض على الشاشة (3:4)‏</PresentationFormat>
  <Paragraphs>27</Paragraphs>
  <Slides>8</Slides>
  <Notes>1</Notes>
  <HiddenSlides>0</HiddenSlides>
  <MMClips>0</MMClips>
  <ScaleCrop>false</ScaleCrop>
  <HeadingPairs>
    <vt:vector size="4" baseType="variant">
      <vt:variant>
        <vt:lpstr>نسق</vt:lpstr>
      </vt:variant>
      <vt:variant>
        <vt:i4>1</vt:i4>
      </vt:variant>
      <vt:variant>
        <vt:lpstr>عناوين الشرائح</vt:lpstr>
      </vt:variant>
      <vt:variant>
        <vt:i4>8</vt:i4>
      </vt:variant>
    </vt:vector>
  </HeadingPairs>
  <TitlesOfParts>
    <vt:vector size="9" baseType="lpstr">
      <vt:lpstr>نسق Office</vt:lpstr>
      <vt:lpstr>Enzyme inhibitors</vt:lpstr>
      <vt:lpstr>Enzyme inhibitors</vt:lpstr>
      <vt:lpstr>عرض تقديمي في PowerPoint</vt:lpstr>
      <vt:lpstr>عرض تقديمي في PowerPoint</vt:lpstr>
      <vt:lpstr>عرض تقديمي في PowerPoint</vt:lpstr>
      <vt:lpstr>Enzyme inhibitors</vt:lpstr>
      <vt:lpstr>عرض تقديمي في PowerPoint</vt:lpstr>
      <vt:lpstr>Enzyme inhibitors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 inhibitors</dc:title>
  <dc:creator>alMasar</dc:creator>
  <cp:lastModifiedBy>alMasar</cp:lastModifiedBy>
  <cp:revision>2</cp:revision>
  <dcterms:created xsi:type="dcterms:W3CDTF">2018-12-20T21:32:06Z</dcterms:created>
  <dcterms:modified xsi:type="dcterms:W3CDTF">2018-12-20T21:49:34Z</dcterms:modified>
</cp:coreProperties>
</file>